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embeddedFontLst>
    <p:embeddedFont>
      <p:font typeface="Questrial"/>
      <p:regular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3" Type="http://schemas.openxmlformats.org/officeDocument/2006/relationships/font" Target="fonts/Questrial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ea24019ce_0_1449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7ea24019ce_0_1449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67" name="Google Shape;67;g7ea24019ce_0_1449:notes"/>
          <p:cNvSpPr txBox="1"/>
          <p:nvPr>
            <p:ph idx="12" type="sldNum"/>
          </p:nvPr>
        </p:nvSpPr>
        <p:spPr>
          <a:xfrm>
            <a:off x="358353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50" lIns="91325" spcFirstLastPara="1" rIns="91325" wrap="square" tIns="456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ea24019ce_0_1499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25" name="Google Shape;125;g7ea24019ce_0_1499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ea24019ce_0_1504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31" name="Google Shape;131;g7ea24019ce_0_1504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ea24019ce_0_1509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37" name="Google Shape;137;g7ea24019ce_0_1509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ea24019ce_0_1514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43" name="Google Shape;143;g7ea24019ce_0_1514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ea24019ce_0_1519:notes"/>
          <p:cNvSpPr/>
          <p:nvPr>
            <p:ph idx="2" type="sldImg"/>
          </p:nvPr>
        </p:nvSpPr>
        <p:spPr>
          <a:xfrm>
            <a:off x="397565" y="685487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ea24019ce_0_1519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7ea24019ce_0_1519:notes"/>
          <p:cNvSpPr txBox="1"/>
          <p:nvPr>
            <p:ph idx="12" type="sldNum"/>
          </p:nvPr>
        </p:nvSpPr>
        <p:spPr>
          <a:xfrm>
            <a:off x="358353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ea24019ce_0_1525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56" name="Google Shape;156;g7ea24019ce_0_1525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ea24019ce_0_1530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62" name="Google Shape;162;g7ea24019ce_0_1530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ea24019ce_0_1535:notes"/>
          <p:cNvSpPr/>
          <p:nvPr>
            <p:ph idx="2" type="sldImg"/>
          </p:nvPr>
        </p:nvSpPr>
        <p:spPr>
          <a:xfrm>
            <a:off x="397565" y="685487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ea24019ce_0_1535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7ea24019ce_0_1535:notes"/>
          <p:cNvSpPr txBox="1"/>
          <p:nvPr>
            <p:ph idx="12" type="sldNum"/>
          </p:nvPr>
        </p:nvSpPr>
        <p:spPr>
          <a:xfrm>
            <a:off x="358353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ea24019ce_0_1541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75" name="Google Shape;175;g7ea24019ce_0_1541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ea24019ce_0_1546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81" name="Google Shape;181;g7ea24019ce_0_1546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ea24019ce_0_1455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7ea24019ce_0_1455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 sz="1100" u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" name="Google Shape;74;g7ea24019ce_0_1455:notes"/>
          <p:cNvSpPr txBox="1"/>
          <p:nvPr>
            <p:ph idx="12" type="sldNum"/>
          </p:nvPr>
        </p:nvSpPr>
        <p:spPr>
          <a:xfrm>
            <a:off x="358353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50" lIns="91325" spcFirstLastPara="1" rIns="91325" wrap="square" tIns="456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ea24019ce_0_1551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87" name="Google Shape;187;g7ea24019ce_0_1551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ea24019ce_0_1556:notes"/>
          <p:cNvSpPr/>
          <p:nvPr>
            <p:ph idx="2" type="sldImg"/>
          </p:nvPr>
        </p:nvSpPr>
        <p:spPr>
          <a:xfrm>
            <a:off x="397565" y="685487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ea24019ce_0_1556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7ea24019ce_0_1556:notes"/>
          <p:cNvSpPr txBox="1"/>
          <p:nvPr>
            <p:ph idx="12" type="sldNum"/>
          </p:nvPr>
        </p:nvSpPr>
        <p:spPr>
          <a:xfrm>
            <a:off x="358353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ea24019ce_0_1562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00" name="Google Shape;200;g7ea24019ce_0_1562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7ea24019ce_0_1567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06" name="Google Shape;206;g7ea24019ce_0_1567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ea24019ce_0_1573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13" name="Google Shape;213;g7ea24019ce_0_1573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ea24019ce_0_1578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19" name="Google Shape;219;g7ea24019ce_0_1578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ea24019ce_0_1583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25" name="Google Shape;225;g7ea24019ce_0_1583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ea24019ce_0_1588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31" name="Google Shape;231;g7ea24019ce_0_1588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ea24019ce_0_1593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37" name="Google Shape;237;g7ea24019ce_0_1593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ea24019ce_0_1598:notes"/>
          <p:cNvSpPr/>
          <p:nvPr>
            <p:ph idx="2" type="sldImg"/>
          </p:nvPr>
        </p:nvSpPr>
        <p:spPr>
          <a:xfrm>
            <a:off x="397565" y="685487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ea24019ce_0_1598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7ea24019ce_0_1598:notes"/>
          <p:cNvSpPr txBox="1"/>
          <p:nvPr>
            <p:ph idx="12" type="sldNum"/>
          </p:nvPr>
        </p:nvSpPr>
        <p:spPr>
          <a:xfrm>
            <a:off x="358353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ea24019ce_0_1462:notes"/>
          <p:cNvSpPr/>
          <p:nvPr>
            <p:ph idx="2" type="sldImg"/>
          </p:nvPr>
        </p:nvSpPr>
        <p:spPr>
          <a:xfrm>
            <a:off x="397565" y="685487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ea24019ce_0_1462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7ea24019ce_0_1462:notes"/>
          <p:cNvSpPr txBox="1"/>
          <p:nvPr>
            <p:ph idx="12" type="sldNum"/>
          </p:nvPr>
        </p:nvSpPr>
        <p:spPr>
          <a:xfrm>
            <a:off x="358353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ea24019ce_0_1604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50" name="Google Shape;250;g7ea24019ce_0_1604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ea24019ce_0_1609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56" name="Google Shape;256;g7ea24019ce_0_1609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ea24019ce_0_1614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62" name="Google Shape;262;g7ea24019ce_0_1614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ea24019ce_0_1619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68" name="Google Shape;268;g7ea24019ce_0_1619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ea24019ce_0_1624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74" name="Google Shape;274;g7ea24019ce_0_1624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ea24019ce_0_1629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80" name="Google Shape;280;g7ea24019ce_0_1629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ea24019ce_0_1634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86" name="Google Shape;286;g7ea24019ce_0_1634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ea24019ce_0_1639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92" name="Google Shape;292;g7ea24019ce_0_1639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ea24019ce_0_1644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98" name="Google Shape;298;g7ea24019ce_0_1644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ea24019ce_0_1649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04" name="Google Shape;304;g7ea24019ce_0_1649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ea24019ce_0_1468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88" name="Google Shape;88;g7ea24019ce_0_1468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ea24019ce_0_1654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10" name="Google Shape;310;g7ea24019ce_0_1654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ea24019ce_0_1659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16" name="Google Shape;316;g7ea24019ce_0_1659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ea24019ce_0_1664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22" name="Google Shape;322;g7ea24019ce_0_1664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ea24019ce_0_1669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28" name="Google Shape;328;g7ea24019ce_0_1669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ea24019ce_0_1674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34" name="Google Shape;334;g7ea24019ce_0_1674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ea24019ce_0_1679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40" name="Google Shape;340;g7ea24019ce_0_1679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ea24019ce_0_1684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46" name="Google Shape;346;g7ea24019ce_0_1684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ea24019ce_0_1689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52" name="Google Shape;352;g7ea24019ce_0_1689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ea24019ce_0_1694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58" name="Google Shape;358;g7ea24019ce_0_1694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ea24019ce_0_1699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64" name="Google Shape;364;g7ea24019ce_0_1699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ea24019ce_0_1473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94" name="Google Shape;94;g7ea24019ce_0_1473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ea24019ce_0_1704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70" name="Google Shape;370;g7ea24019ce_0_1704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ea24019ce_0_1709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76" name="Google Shape;376;g7ea24019ce_0_1709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ea24019ce_0_1714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82" name="Google Shape;382;g7ea24019ce_0_1714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ea24019ce_0_1721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90" name="Google Shape;390;g7ea24019ce_0_1721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ea24019ce_0_1727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97" name="Google Shape;397;g7ea24019ce_0_1727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ea24019ce_0_1733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404" name="Google Shape;404;g7ea24019ce_0_1733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ea24019ce_0_1738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410" name="Google Shape;410;g7ea24019ce_0_1738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ea24019ce_0_1744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417" name="Google Shape;417;g7ea24019ce_0_1744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ea24019ce_0_1478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00" name="Google Shape;100;g7ea24019ce_0_1478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ea24019ce_0_1483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06" name="Google Shape;106;g7ea24019ce_0_1483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ea24019ce_0_1488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89600" lIns="89600" spcFirstLastPara="1" rIns="89600" wrap="square" tIns="89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112" name="Google Shape;112;g7ea24019ce_0_1488:notes"/>
          <p:cNvSpPr/>
          <p:nvPr>
            <p:ph idx="2" type="sldImg"/>
          </p:nvPr>
        </p:nvSpPr>
        <p:spPr>
          <a:xfrm>
            <a:off x="397565" y="685488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ea24019ce_0_1493:notes"/>
          <p:cNvSpPr/>
          <p:nvPr>
            <p:ph idx="2" type="sldImg"/>
          </p:nvPr>
        </p:nvSpPr>
        <p:spPr>
          <a:xfrm>
            <a:off x="397565" y="685487"/>
            <a:ext cx="6063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ea24019ce_0_1493:notes"/>
          <p:cNvSpPr txBox="1"/>
          <p:nvPr>
            <p:ph idx="1" type="body"/>
          </p:nvPr>
        </p:nvSpPr>
        <p:spPr>
          <a:xfrm>
            <a:off x="685799" y="4343399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7ea24019ce_0_1493:notes"/>
          <p:cNvSpPr txBox="1"/>
          <p:nvPr>
            <p:ph idx="12" type="sldNum"/>
          </p:nvPr>
        </p:nvSpPr>
        <p:spPr>
          <a:xfrm>
            <a:off x="3583535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9600" lIns="89600" spcFirstLastPara="1" rIns="89600" wrap="square" tIns="89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400"/>
              <a:t>‹#›</a:t>
            </a:fld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Title Slide - Images">
  <p:cSld name="12_Title Slide - Images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-168" l="-7772" r="64278" t="26752"/>
          <a:stretch/>
        </p:blipFill>
        <p:spPr>
          <a:xfrm>
            <a:off x="0" y="0"/>
            <a:ext cx="9144000" cy="49520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/>
          <p:nvPr/>
        </p:nvSpPr>
        <p:spPr>
          <a:xfrm flipH="1" rot="10800000"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117"/>
                </a:srgbClr>
              </a:gs>
            </a:gsLst>
            <a:lin ang="3000122" scaled="0"/>
          </a:gradFill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09143" y="3843584"/>
            <a:ext cx="504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None/>
              <a:defRPr b="0" i="0" sz="17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b="0" i="0" sz="13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–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409143" y="2862173"/>
            <a:ext cx="50475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76200" lIns="76200" spcFirstLastPara="1" rIns="76200" wrap="square" tIns="762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700"/>
              <a:buFont typeface="Trebuchet MS"/>
              <a:buNone/>
              <a:defRPr b="1" i="0" sz="37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" name="Google Shape;55;p13"/>
          <p:cNvCxnSpPr/>
          <p:nvPr/>
        </p:nvCxnSpPr>
        <p:spPr>
          <a:xfrm>
            <a:off x="486114" y="3742491"/>
            <a:ext cx="4547100" cy="0"/>
          </a:xfrm>
          <a:prstGeom prst="straightConnector1">
            <a:avLst/>
          </a:prstGeom>
          <a:noFill/>
          <a:ln cap="rnd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23828" y="4831842"/>
            <a:ext cx="622869" cy="195998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/>
        </p:nvSpPr>
        <p:spPr>
          <a:xfrm>
            <a:off x="8135211" y="4859404"/>
            <a:ext cx="267600" cy="13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"/>
              <a:buFont typeface="Trebuchet MS"/>
              <a:buNone/>
            </a:pPr>
            <a:fld id="{00000000-1234-1234-1234-123412341234}" type="slidenum">
              <a:rPr b="0" i="0" lang="en" sz="700" u="none" cap="none" strike="noStrik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" sz="900" u="none" cap="none" strike="noStrik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76200" lIns="76200" spcFirstLastPara="1" rIns="76200" wrap="square" tIns="762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rebuchet MS"/>
              <a:buNone/>
              <a:defRPr b="1" i="0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430625" y="1752528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>
            <a:lvl1pPr indent="-3365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Char char="—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Char char="—"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1115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Char char="—"/>
              <a:defRPr b="0" i="0" sz="13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Noto Sans Symbols"/>
              <a:buChar char="▪"/>
              <a:defRPr b="0" i="0" sz="17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2" type="body"/>
          </p:nvPr>
        </p:nvSpPr>
        <p:spPr>
          <a:xfrm>
            <a:off x="415289" y="986111"/>
            <a:ext cx="83136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b="0" i="0" sz="2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Trebuchet MS"/>
              <a:buNone/>
              <a:defRPr b="0" i="0" sz="2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b="0" i="0" sz="2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Trebuchet MS"/>
              <a:buNone/>
              <a:defRPr b="0" i="0" sz="23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idx="1" type="subTitle"/>
          </p:nvPr>
        </p:nvSpPr>
        <p:spPr>
          <a:xfrm>
            <a:off x="409143" y="3843584"/>
            <a:ext cx="504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None/>
            </a:pPr>
            <a:r>
              <a:rPr lang="en"/>
              <a:t>Mohcine Madkour, Ph.D.</a:t>
            </a:r>
            <a:endParaRPr/>
          </a:p>
        </p:txBody>
      </p:sp>
      <p:sp>
        <p:nvSpPr>
          <p:cNvPr id="70" name="Google Shape;70;p16"/>
          <p:cNvSpPr txBox="1"/>
          <p:nvPr>
            <p:ph type="title"/>
          </p:nvPr>
        </p:nvSpPr>
        <p:spPr>
          <a:xfrm>
            <a:off x="409142" y="2862173"/>
            <a:ext cx="82944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76200" lIns="76200" spcFirstLastPara="1" rIns="76200" wrap="square" tIns="762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Trebuchet MS"/>
              <a:buNone/>
            </a:pPr>
            <a:r>
              <a:rPr lang="en" sz="3000">
                <a:solidFill>
                  <a:srgbClr val="000000"/>
                </a:solidFill>
              </a:rPr>
              <a:t>Modelling Time Series Data with Theano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RECURRENT NEURAL NETWORK</a:t>
            </a:r>
            <a:endParaRPr/>
          </a:p>
        </p:txBody>
      </p:sp>
      <p:sp>
        <p:nvSpPr>
          <p:cNvPr id="128" name="Google Shape;128;p25"/>
          <p:cNvSpPr txBox="1"/>
          <p:nvPr>
            <p:ph idx="2" type="body"/>
          </p:nvPr>
        </p:nvSpPr>
        <p:spPr>
          <a:xfrm>
            <a:off x="430625" y="1298863"/>
            <a:ext cx="8290500" cy="3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-292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RNN = Recurrent Neural Network</a:t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620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Similar to traditional feed-forward network</a:t>
            </a:r>
            <a:endParaRPr/>
          </a:p>
          <a:p>
            <a:pPr indent="-285750" lvl="1" marL="7620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RNNs include previous output state</a:t>
            </a:r>
            <a:endParaRPr/>
          </a:p>
          <a:p>
            <a:pPr indent="-285750" lvl="1" marL="7620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Limited to looking back only a few steps due to vanishing gradient</a:t>
            </a:r>
            <a:endParaRPr/>
          </a:p>
          <a:p>
            <a:pPr indent="-285750" lvl="2" marL="11938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Errors are backpropagated through time</a:t>
            </a:r>
            <a:endParaRPr/>
          </a:p>
          <a:p>
            <a:pPr indent="-285750" lvl="2" marL="11938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Inputs from previous time steps get exponentially down weighted and are eventually driven to zero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RNN</a:t>
            </a:r>
            <a:endParaRPr/>
          </a:p>
        </p:txBody>
      </p:sp>
      <p:pic>
        <p:nvPicPr>
          <p:cNvPr id="134" name="Google Shape;13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123" y="1181074"/>
            <a:ext cx="8413749" cy="3376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"/>
              <a:t>LONG SHORT TERM MEMORY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" name="Google Shape;140;p27"/>
          <p:cNvSpPr txBox="1"/>
          <p:nvPr>
            <p:ph idx="2" type="body"/>
          </p:nvPr>
        </p:nvSpPr>
        <p:spPr>
          <a:xfrm>
            <a:off x="430625" y="1298863"/>
            <a:ext cx="8290500" cy="3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-292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LSTM = </a:t>
            </a:r>
            <a:r>
              <a:rPr lang="en">
                <a:solidFill>
                  <a:schemeClr val="dk2"/>
                </a:solidFill>
              </a:rPr>
              <a:t>Long Short Term Memory</a:t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620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Variant of RNN</a:t>
            </a:r>
            <a:endParaRPr/>
          </a:p>
          <a:p>
            <a:pPr indent="-285750" lvl="1" marL="7620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No vanishing gradient problem</a:t>
            </a:r>
            <a:endParaRPr/>
          </a:p>
          <a:p>
            <a:pPr indent="-285750" lvl="1" marL="7620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LSTMs can learn “very deep” tasks that require memories of events that happened or millions of discrete time steps ago</a:t>
            </a:r>
            <a:endParaRPr/>
          </a:p>
          <a:p>
            <a:pPr indent="-292100" lvl="0" marL="2921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At each time step a measurement is recorded and used as input into the LSTM to yield a probability of survival prediction</a:t>
            </a:r>
            <a:endParaRPr/>
          </a:p>
          <a:p>
            <a:pPr indent="-285750" lvl="1" marL="7620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Enables a real time monitoring of the patients probability of survival and insight into the patients trajectory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KERAS RNN</a:t>
            </a:r>
            <a:endParaRPr/>
          </a:p>
        </p:txBody>
      </p:sp>
      <p:pic>
        <p:nvPicPr>
          <p:cNvPr id="146" name="Google Shape;14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625" y="1476375"/>
            <a:ext cx="7016750" cy="219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/>
          <p:nvPr/>
        </p:nvSpPr>
        <p:spPr>
          <a:xfrm>
            <a:off x="0" y="29646"/>
            <a:ext cx="9093900" cy="514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9"/>
          <p:cNvSpPr txBox="1"/>
          <p:nvPr>
            <p:ph idx="4294967295" type="title"/>
          </p:nvPr>
        </p:nvSpPr>
        <p:spPr>
          <a:xfrm>
            <a:off x="536276" y="2276263"/>
            <a:ext cx="7743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Trebuchet MS"/>
              <a:buNone/>
            </a:pPr>
            <a:r>
              <a:rPr lang="en">
                <a:solidFill>
                  <a:srgbClr val="000000"/>
                </a:solidFill>
              </a:rPr>
              <a:t>KERAS / THEANO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"/>
              <a:t>KERAS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" name="Google Shape;159;p30"/>
          <p:cNvSpPr txBox="1"/>
          <p:nvPr>
            <p:ph idx="2" type="body"/>
          </p:nvPr>
        </p:nvSpPr>
        <p:spPr>
          <a:xfrm>
            <a:off x="430625" y="1274747"/>
            <a:ext cx="8290500" cy="35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-292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Modular neural network written in Python</a:t>
            </a:r>
            <a:endParaRPr baseline="30000" sz="1000">
              <a:solidFill>
                <a:schemeClr val="dk2"/>
              </a:solidFill>
            </a:endParaRPr>
          </a:p>
          <a:p>
            <a:pPr indent="-165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92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Runs on TensorFlow and Theano</a:t>
            </a:r>
            <a:endParaRPr/>
          </a:p>
          <a:p>
            <a:pPr indent="-165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8575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Theano excels at RNNs / LSTMs</a:t>
            </a:r>
            <a:endParaRPr/>
          </a:p>
          <a:p>
            <a:pPr indent="-17780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292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Keras library allows for easy and fast prototyping</a:t>
            </a:r>
            <a:endParaRPr/>
          </a:p>
          <a:p>
            <a:pPr indent="-165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92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Runs on GPUs and CPUs</a:t>
            </a:r>
            <a:endParaRPr/>
          </a:p>
          <a:p>
            <a:pPr indent="-165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92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Compatible with Python 2.7 – 3.5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THEANO</a:t>
            </a:r>
            <a:endParaRPr/>
          </a:p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430625" y="1752528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-292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Theano excels at RNNs in general and LSTMs in particular</a:t>
            </a:r>
            <a:endParaRPr/>
          </a:p>
          <a:p>
            <a:pPr indent="-165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92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“Theano is a Python library that allows you to define, optimize, and evaluate mathematical expressions involving multi-dimensional arrays efficiently” </a:t>
            </a:r>
            <a:r>
              <a:rPr lang="en" sz="800">
                <a:solidFill>
                  <a:schemeClr val="dk2"/>
                </a:solidFill>
              </a:rPr>
              <a:t>(http://deeplearning.net/software/theano/)</a:t>
            </a:r>
            <a:endParaRPr/>
          </a:p>
          <a:p>
            <a:pPr indent="-165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92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Runs on either GPU or CPU architectures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baseline="30000"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/>
          <p:nvPr/>
        </p:nvSpPr>
        <p:spPr>
          <a:xfrm>
            <a:off x="0" y="29646"/>
            <a:ext cx="9093900" cy="514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2"/>
          <p:cNvSpPr txBox="1"/>
          <p:nvPr>
            <p:ph idx="4294967295" type="title"/>
          </p:nvPr>
        </p:nvSpPr>
        <p:spPr>
          <a:xfrm>
            <a:off x="536276" y="2276263"/>
            <a:ext cx="7743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Trebuchet MS"/>
              <a:buNone/>
            </a:pPr>
            <a:r>
              <a:rPr lang="en">
                <a:solidFill>
                  <a:srgbClr val="000000"/>
                </a:solidFill>
              </a:rPr>
              <a:t>PANDAS / NUMPY / MATPLOTLIB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"/>
              <a:t>PANDAS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" name="Google Shape;178;p33"/>
          <p:cNvSpPr txBox="1"/>
          <p:nvPr>
            <p:ph idx="2" type="body"/>
          </p:nvPr>
        </p:nvSpPr>
        <p:spPr>
          <a:xfrm>
            <a:off x="430625" y="1153584"/>
            <a:ext cx="8290500" cy="3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-292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Used in academia and commercial domains</a:t>
            </a:r>
            <a:endParaRPr/>
          </a:p>
          <a:p>
            <a:pPr indent="-165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92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Open-source, BSD-licensed project</a:t>
            </a:r>
            <a:endParaRPr/>
          </a:p>
          <a:p>
            <a:pPr indent="-165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92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Fast and efficient DataFrame object for data manipulation with integrated indexing</a:t>
            </a:r>
            <a:endParaRPr/>
          </a:p>
          <a:p>
            <a:pPr indent="-165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92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Contains tools for reading and writing data between in-memory data structures and different formats such as:</a:t>
            </a:r>
            <a:endParaRPr/>
          </a:p>
          <a:p>
            <a:pPr indent="-28575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CSV and text files</a:t>
            </a:r>
            <a:endParaRPr/>
          </a:p>
          <a:p>
            <a:pPr indent="-28575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Microsoft Excel</a:t>
            </a:r>
            <a:endParaRPr/>
          </a:p>
          <a:p>
            <a:pPr indent="-28575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SQL databases</a:t>
            </a:r>
            <a:endParaRPr/>
          </a:p>
          <a:p>
            <a:pPr indent="-28575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HDF5</a:t>
            </a:r>
            <a:endParaRPr/>
          </a:p>
          <a:p>
            <a:pPr indent="-165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65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65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65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65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65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65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65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65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65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65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905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"/>
              <a:t>NUMPY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" name="Google Shape;184;p34"/>
          <p:cNvSpPr txBox="1"/>
          <p:nvPr>
            <p:ph idx="2" type="body"/>
          </p:nvPr>
        </p:nvSpPr>
        <p:spPr>
          <a:xfrm>
            <a:off x="430625" y="1329612"/>
            <a:ext cx="8290500" cy="3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-292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NumPy is a Python scientific computing package</a:t>
            </a:r>
            <a:endParaRPr/>
          </a:p>
          <a:p>
            <a:pPr indent="-165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92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Open-source software</a:t>
            </a:r>
            <a:endParaRPr/>
          </a:p>
          <a:p>
            <a:pPr indent="-165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92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Includes:</a:t>
            </a:r>
            <a:endParaRPr/>
          </a:p>
          <a:p>
            <a:pPr indent="-165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8575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Support for large, N-dimensional arrays and matrices</a:t>
            </a:r>
            <a:endParaRPr/>
          </a:p>
          <a:p>
            <a:pPr indent="-17780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28575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Collection of high-level mathematical functions</a:t>
            </a:r>
            <a:endParaRPr/>
          </a:p>
          <a:p>
            <a:pPr indent="-17780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17780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165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65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65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65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0" y="0"/>
            <a:ext cx="3657600" cy="514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0" y="2325528"/>
            <a:ext cx="365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TOPICS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4080387" y="936690"/>
            <a:ext cx="4793400" cy="32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/>
          <a:p>
            <a:pPr indent="-29845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b="0" i="0" lang="en" sz="1700" u="none" cap="none" strike="noStrike">
                <a:latin typeface="Arial"/>
                <a:ea typeface="Arial"/>
                <a:cs typeface="Arial"/>
                <a:sym typeface="Arial"/>
              </a:rPr>
              <a:t>Lab Perspective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8450" lvl="0" marL="2921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b="0" i="0" lang="en" sz="1700" u="none" cap="none" strike="noStrike">
                <a:latin typeface="Arial"/>
                <a:ea typeface="Arial"/>
                <a:cs typeface="Arial"/>
                <a:sym typeface="Arial"/>
              </a:rPr>
              <a:t>RNNs / LSTMs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8450" lvl="0" marL="2921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b="0" i="0" lang="en" sz="1700" u="none" cap="none" strike="noStrike">
                <a:latin typeface="Arial"/>
                <a:ea typeface="Arial"/>
                <a:cs typeface="Arial"/>
                <a:sym typeface="Arial"/>
              </a:rPr>
              <a:t>Keras / Theano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8450" lvl="0" marL="2921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b="0" i="0" lang="en" sz="1700" u="none" cap="none" strike="noStrike">
                <a:latin typeface="Arial"/>
                <a:ea typeface="Arial"/>
                <a:cs typeface="Arial"/>
                <a:sym typeface="Arial"/>
              </a:rPr>
              <a:t>Pandas / Numpy / Matplotlib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98450" lvl="0" marL="2921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b="0" i="0" lang="en" sz="1700" u="none" cap="none" strike="noStrike">
                <a:latin typeface="Arial"/>
                <a:ea typeface="Arial"/>
                <a:cs typeface="Arial"/>
                <a:sym typeface="Arial"/>
              </a:rPr>
              <a:t>Lab 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5750" lvl="0" marL="609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b="0" i="0" lang="en" sz="1700" u="none" cap="none" strike="noStrike">
                <a:latin typeface="Arial"/>
                <a:ea typeface="Arial"/>
                <a:cs typeface="Arial"/>
                <a:sym typeface="Arial"/>
              </a:rPr>
              <a:t>Discussion / Overview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5750" lvl="0" marL="609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b="0" i="0" lang="en" sz="1700" u="none" cap="none" strike="noStrike">
                <a:latin typeface="Arial"/>
                <a:ea typeface="Arial"/>
                <a:cs typeface="Arial"/>
                <a:sym typeface="Arial"/>
              </a:rPr>
              <a:t>Launching the Lab Environment</a:t>
            </a:r>
            <a:endParaRPr b="0" i="0" sz="17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285750" lvl="0" marL="6096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b="0" i="0" lang="en" sz="1700" u="none" cap="none" strike="noStrike">
                <a:latin typeface="Arial"/>
                <a:ea typeface="Arial"/>
                <a:cs typeface="Arial"/>
                <a:sym typeface="Arial"/>
              </a:rPr>
              <a:t>Lab Review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MATPLOTLIB</a:t>
            </a:r>
            <a:endParaRPr/>
          </a:p>
        </p:txBody>
      </p:sp>
      <p:sp>
        <p:nvSpPr>
          <p:cNvPr id="190" name="Google Shape;190;p35"/>
          <p:cNvSpPr txBox="1"/>
          <p:nvPr>
            <p:ph idx="2" type="body"/>
          </p:nvPr>
        </p:nvSpPr>
        <p:spPr>
          <a:xfrm>
            <a:off x="430625" y="1117601"/>
            <a:ext cx="8290500" cy="3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-292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Matplotlib is a Python 2D plotting library producing publication quality figures</a:t>
            </a:r>
            <a:endParaRPr/>
          </a:p>
          <a:p>
            <a:pPr indent="-165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92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Matplotlib can be used in:</a:t>
            </a:r>
            <a:endParaRPr/>
          </a:p>
          <a:p>
            <a:pPr indent="-17780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28575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Python scripts</a:t>
            </a:r>
            <a:endParaRPr/>
          </a:p>
          <a:p>
            <a:pPr indent="-17780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28575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Python and IPython shell</a:t>
            </a:r>
            <a:endParaRPr/>
          </a:p>
          <a:p>
            <a:pPr indent="-17780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28575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Jupyter notebook</a:t>
            </a:r>
            <a:endParaRPr/>
          </a:p>
          <a:p>
            <a:pPr indent="-17780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28575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Web application servers</a:t>
            </a:r>
            <a:endParaRPr/>
          </a:p>
          <a:p>
            <a:pPr indent="-165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92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Supports Python version 2.7 – 3.5</a:t>
            </a:r>
            <a:endParaRPr/>
          </a:p>
          <a:p>
            <a:pPr indent="-165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65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905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/>
          <p:nvPr/>
        </p:nvSpPr>
        <p:spPr>
          <a:xfrm>
            <a:off x="0" y="29646"/>
            <a:ext cx="9093900" cy="514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6"/>
          <p:cNvSpPr txBox="1"/>
          <p:nvPr>
            <p:ph idx="4294967295" type="title"/>
          </p:nvPr>
        </p:nvSpPr>
        <p:spPr>
          <a:xfrm>
            <a:off x="536276" y="2276263"/>
            <a:ext cx="7743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Trebuchet MS"/>
              <a:buNone/>
            </a:pPr>
            <a:r>
              <a:rPr lang="en">
                <a:solidFill>
                  <a:srgbClr val="000000"/>
                </a:solidFill>
              </a:rPr>
              <a:t>LAB DISCUSSION / OVERVIEW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/>
          </a:p>
        </p:txBody>
      </p:sp>
      <p:sp>
        <p:nvSpPr>
          <p:cNvPr id="203" name="Google Shape;203;p37"/>
          <p:cNvSpPr txBox="1"/>
          <p:nvPr>
            <p:ph idx="2" type="body"/>
          </p:nvPr>
        </p:nvSpPr>
        <p:spPr>
          <a:xfrm>
            <a:off x="430625" y="1236306"/>
            <a:ext cx="8290500" cy="3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n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Electronic </a:t>
            </a:r>
            <a:r>
              <a:rPr lang="en">
                <a:solidFill>
                  <a:schemeClr val="dk2"/>
                </a:solidFill>
              </a:rPr>
              <a:t>health records (EHRs)</a:t>
            </a:r>
            <a:endParaRPr/>
          </a:p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n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Contains medical treatments and histories of patients over time</a:t>
            </a:r>
            <a:endParaRPr/>
          </a:p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15 years of data</a:t>
            </a:r>
            <a:endParaRPr/>
          </a:p>
          <a:p>
            <a:pPr indent="-25400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Data provided by PICU at Children’s Hospital Los Angeles</a:t>
            </a:r>
            <a:endParaRPr/>
          </a:p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76,693 observations across 5,000+ un</a:t>
            </a:r>
            <a:r>
              <a:rPr lang="en" sz="1700">
                <a:solidFill>
                  <a:schemeClr val="dk2"/>
                </a:solidFill>
              </a:rPr>
              <a:t>ique patient encounters</a:t>
            </a:r>
            <a:endParaRPr/>
          </a:p>
          <a:p>
            <a:pPr indent="-2794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Data is an irregular time series of measurements taken over the course of a patient’s stay in the ICU</a:t>
            </a:r>
            <a:endParaRPr b="0" i="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"/>
              <a:t>DATA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9" name="Google Shape;20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0745" y="1164267"/>
            <a:ext cx="4604525" cy="338944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8"/>
          <p:cNvSpPr txBox="1"/>
          <p:nvPr/>
        </p:nvSpPr>
        <p:spPr>
          <a:xfrm>
            <a:off x="415289" y="1384225"/>
            <a:ext cx="3794400" cy="29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rebuchet MS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Measurements include: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Statistics - gender, age, weight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Vitals - heart rate, respiratory rate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Labs – glucose, creatinine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Interventions – intubation, O2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4765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Drugs – dopamine, epinephrine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/>
          </a:p>
        </p:txBody>
      </p:sp>
      <p:sp>
        <p:nvSpPr>
          <p:cNvPr id="216" name="Google Shape;216;p39"/>
          <p:cNvSpPr txBox="1"/>
          <p:nvPr>
            <p:ph idx="2" type="body"/>
          </p:nvPr>
        </p:nvSpPr>
        <p:spPr>
          <a:xfrm>
            <a:off x="430625" y="1300976"/>
            <a:ext cx="8290500" cy="35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Not all measurements were taken for all patients</a:t>
            </a:r>
            <a:endParaRPr/>
          </a:p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Dependent variable:</a:t>
            </a:r>
            <a:endParaRPr/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Alive – 1</a:t>
            </a:r>
            <a:endParaRPr/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•"/>
            </a:pPr>
            <a:r>
              <a:rPr b="0" i="0" lang="en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Not alive – 0</a:t>
            </a:r>
            <a:endParaRPr>
              <a:solidFill>
                <a:schemeClr val="dk2"/>
              </a:solidFill>
            </a:endParaRPr>
          </a:p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1,113,529 rows containing 265 independent variables</a:t>
            </a:r>
            <a:endParaRPr/>
          </a:p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Mean observations per patient encounter = 223</a:t>
            </a:r>
            <a:endParaRPr/>
          </a:p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Median observations per patient encounter = 94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/>
          </a:p>
        </p:txBody>
      </p:sp>
      <p:sp>
        <p:nvSpPr>
          <p:cNvPr id="222" name="Google Shape;222;p40"/>
          <p:cNvSpPr txBox="1"/>
          <p:nvPr>
            <p:ph idx="2" type="body"/>
          </p:nvPr>
        </p:nvSpPr>
        <p:spPr>
          <a:xfrm>
            <a:off x="430625" y="1043463"/>
            <a:ext cx="8290500" cy="3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Hierarchical Data Format (HDF) 5</a:t>
            </a:r>
            <a:endParaRPr/>
          </a:p>
          <a:p>
            <a:pPr indent="-27940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Stores and organizes large amounts of scientific data</a:t>
            </a:r>
            <a:endParaRPr/>
          </a:p>
          <a:p>
            <a:pPr indent="-27940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Designed by National Center for Supercomputing Applications</a:t>
            </a:r>
            <a:endParaRPr/>
          </a:p>
          <a:p>
            <a:pPr indent="-27940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API supports most languages</a:t>
            </a:r>
            <a:endParaRPr/>
          </a:p>
          <a:p>
            <a:pPr indent="-27940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Libraries compatible with Windows, OSX and Linux</a:t>
            </a:r>
            <a:endParaRPr/>
          </a:p>
          <a:p>
            <a:pPr indent="-27940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Binary format</a:t>
            </a:r>
            <a:endParaRPr/>
          </a:p>
          <a:p>
            <a:pPr indent="-279400" lvl="2" marL="1282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74650" lvl="2" marL="1282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2"/>
                </a:solidFill>
              </a:rPr>
              <a:t>Not human readable</a:t>
            </a:r>
            <a:endParaRPr/>
          </a:p>
          <a:p>
            <a:pPr indent="-279400" lvl="2" marL="1282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74650" lvl="2" marL="1282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2"/>
                </a:solidFill>
              </a:rPr>
              <a:t>Efficient in storage size</a:t>
            </a:r>
            <a:endParaRPr/>
          </a:p>
          <a:p>
            <a:pPr indent="-279400" lvl="2" marL="1282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-374650" lvl="2" marL="1282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•"/>
            </a:pPr>
            <a:r>
              <a:rPr lang="en" sz="1500">
                <a:solidFill>
                  <a:schemeClr val="dk2"/>
                </a:solidFill>
              </a:rPr>
              <a:t>Scales will to very large operational projects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LAB </a:t>
            </a:r>
            <a:r>
              <a:rPr lang="en"/>
              <a:t>PROCESS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" name="Google Shape;228;p41"/>
          <p:cNvSpPr txBox="1"/>
          <p:nvPr>
            <p:ph idx="2" type="body"/>
          </p:nvPr>
        </p:nvSpPr>
        <p:spPr>
          <a:xfrm>
            <a:off x="430625" y="1236306"/>
            <a:ext cx="8290500" cy="3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/>
            </a:pPr>
            <a:r>
              <a:rPr lang="en">
                <a:solidFill>
                  <a:schemeClr val="dk2"/>
                </a:solidFill>
              </a:rPr>
              <a:t>Setup</a:t>
            </a:r>
            <a:endParaRPr/>
          </a:p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lphaLcPeriod"/>
            </a:pPr>
            <a:r>
              <a:rPr lang="en" sz="1700">
                <a:solidFill>
                  <a:schemeClr val="dk2"/>
                </a:solidFill>
              </a:rPr>
              <a:t>Configure Theano options</a:t>
            </a:r>
            <a:endParaRPr/>
          </a:p>
          <a:p>
            <a:pPr indent="-27940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lphaLcPeriod"/>
            </a:pPr>
            <a:r>
              <a:rPr lang="en" sz="1700">
                <a:solidFill>
                  <a:schemeClr val="dk2"/>
                </a:solidFill>
              </a:rPr>
              <a:t>Import Numpy, Pandas and Matplotlib</a:t>
            </a:r>
            <a:endParaRPr/>
          </a:p>
          <a:p>
            <a:pPr indent="-27940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lphaLcPeriod"/>
            </a:pPr>
            <a:r>
              <a:rPr lang="en" sz="1700">
                <a:solidFill>
                  <a:schemeClr val="dk2"/>
                </a:solidFill>
              </a:rPr>
              <a:t>Define folders which contain training / testing datasets</a:t>
            </a:r>
            <a:endParaRPr/>
          </a:p>
          <a:p>
            <a:pPr indent="-27940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lphaLcPeriod"/>
            </a:pPr>
            <a:r>
              <a:rPr lang="en" sz="1700">
                <a:solidFill>
                  <a:schemeClr val="dk2"/>
                </a:solidFill>
              </a:rPr>
              <a:t>Load data using Pandas API</a:t>
            </a:r>
            <a:endParaRPr/>
          </a:p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905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LAB </a:t>
            </a:r>
            <a:r>
              <a:rPr lang="en"/>
              <a:t>PROCESS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Google Shape;234;p42"/>
          <p:cNvSpPr txBox="1"/>
          <p:nvPr>
            <p:ph idx="2" type="body"/>
          </p:nvPr>
        </p:nvSpPr>
        <p:spPr>
          <a:xfrm>
            <a:off x="430625" y="1236306"/>
            <a:ext cx="8290500" cy="3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 startAt="2"/>
            </a:pPr>
            <a:r>
              <a:rPr lang="en">
                <a:solidFill>
                  <a:schemeClr val="dk2"/>
                </a:solidFill>
              </a:rPr>
              <a:t>Data Preparation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lphaLcPeriod"/>
            </a:pPr>
            <a:r>
              <a:rPr lang="en" sz="1700">
                <a:solidFill>
                  <a:schemeClr val="dk2"/>
                </a:solidFill>
              </a:rPr>
              <a:t>Data review</a:t>
            </a:r>
            <a:endParaRPr/>
          </a:p>
          <a:p>
            <a:pPr indent="-27940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lphaLcPeriod"/>
            </a:pPr>
            <a:r>
              <a:rPr lang="en" sz="1700">
                <a:solidFill>
                  <a:schemeClr val="dk2"/>
                </a:solidFill>
              </a:rPr>
              <a:t>Data normalization</a:t>
            </a:r>
            <a:endParaRPr/>
          </a:p>
          <a:p>
            <a:pPr indent="-27940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lphaLcPeriod"/>
            </a:pPr>
            <a:r>
              <a:rPr lang="en" sz="1700">
                <a:solidFill>
                  <a:schemeClr val="dk2"/>
                </a:solidFill>
              </a:rPr>
              <a:t>Filling data gaps</a:t>
            </a:r>
            <a:endParaRPr/>
          </a:p>
          <a:p>
            <a:pPr indent="-27940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lphaLcPeriod"/>
            </a:pPr>
            <a:r>
              <a:rPr lang="en" sz="1700">
                <a:solidFill>
                  <a:schemeClr val="dk2"/>
                </a:solidFill>
              </a:rPr>
              <a:t>Data sequencing</a:t>
            </a:r>
            <a:endParaRPr/>
          </a:p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905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LAB </a:t>
            </a:r>
            <a:r>
              <a:rPr lang="en"/>
              <a:t>PROCESS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" name="Google Shape;240;p43"/>
          <p:cNvSpPr txBox="1"/>
          <p:nvPr>
            <p:ph idx="2" type="body"/>
          </p:nvPr>
        </p:nvSpPr>
        <p:spPr>
          <a:xfrm>
            <a:off x="430625" y="1236306"/>
            <a:ext cx="8290500" cy="3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 startAt="3"/>
            </a:pPr>
            <a:r>
              <a:rPr lang="en">
                <a:solidFill>
                  <a:schemeClr val="dk2"/>
                </a:solidFill>
              </a:rPr>
              <a:t>Architect LSTM network using Keras and Theano</a:t>
            </a:r>
            <a:endParaRPr/>
          </a:p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 startAt="3"/>
            </a:pPr>
            <a:r>
              <a:rPr lang="en">
                <a:solidFill>
                  <a:schemeClr val="dk2"/>
                </a:solidFill>
              </a:rPr>
              <a:t>Build the model (feed data into network for training)</a:t>
            </a:r>
            <a:endParaRPr/>
          </a:p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 startAt="3"/>
            </a:pPr>
            <a:r>
              <a:rPr lang="en">
                <a:solidFill>
                  <a:schemeClr val="dk2"/>
                </a:solidFill>
              </a:rPr>
              <a:t>Evaluate model using validation (test) data</a:t>
            </a:r>
            <a:endParaRPr/>
          </a:p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 startAt="3"/>
            </a:pPr>
            <a:r>
              <a:rPr lang="en">
                <a:solidFill>
                  <a:schemeClr val="dk2"/>
                </a:solidFill>
              </a:rPr>
              <a:t>Visualize results</a:t>
            </a:r>
            <a:endParaRPr/>
          </a:p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 startAt="3"/>
            </a:pPr>
            <a:r>
              <a:rPr lang="en">
                <a:solidFill>
                  <a:schemeClr val="dk2"/>
                </a:solidFill>
              </a:rPr>
              <a:t>Compare baseline to PRISM3 and PIM2</a:t>
            </a:r>
            <a:endParaRPr/>
          </a:p>
          <a:p>
            <a:pPr indent="-1905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/>
          <p:nvPr/>
        </p:nvSpPr>
        <p:spPr>
          <a:xfrm>
            <a:off x="0" y="29646"/>
            <a:ext cx="9093900" cy="514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44"/>
          <p:cNvSpPr txBox="1"/>
          <p:nvPr>
            <p:ph idx="4294967295" type="title"/>
          </p:nvPr>
        </p:nvSpPr>
        <p:spPr>
          <a:xfrm>
            <a:off x="536276" y="2276263"/>
            <a:ext cx="7743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Trebuchet MS"/>
              <a:buNone/>
            </a:pPr>
            <a:r>
              <a:rPr lang="en">
                <a:solidFill>
                  <a:srgbClr val="000000"/>
                </a:solidFill>
              </a:rPr>
              <a:t>LAB REVIEW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/>
        </p:nvSpPr>
        <p:spPr>
          <a:xfrm>
            <a:off x="0" y="0"/>
            <a:ext cx="9093900" cy="514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8"/>
          <p:cNvSpPr txBox="1"/>
          <p:nvPr>
            <p:ph idx="4294967295" type="title"/>
          </p:nvPr>
        </p:nvSpPr>
        <p:spPr>
          <a:xfrm>
            <a:off x="536276" y="2276263"/>
            <a:ext cx="7743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Trebuchet MS"/>
              <a:buNone/>
            </a:pPr>
            <a:r>
              <a:rPr lang="en">
                <a:solidFill>
                  <a:srgbClr val="000000"/>
                </a:solidFill>
              </a:rPr>
              <a:t>LAB PERSPECTIVE</a:t>
            </a:r>
            <a:endParaRPr b="1" i="0" sz="3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LAB REVIEW</a:t>
            </a:r>
            <a:endParaRPr/>
          </a:p>
        </p:txBody>
      </p:sp>
      <p:sp>
        <p:nvSpPr>
          <p:cNvPr id="253" name="Google Shape;253;p45"/>
          <p:cNvSpPr txBox="1"/>
          <p:nvPr>
            <p:ph idx="2" type="body"/>
          </p:nvPr>
        </p:nvSpPr>
        <p:spPr>
          <a:xfrm>
            <a:off x="430625" y="1236306"/>
            <a:ext cx="8290500" cy="3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/>
            </a:pPr>
            <a:r>
              <a:rPr lang="en">
                <a:solidFill>
                  <a:schemeClr val="dk2"/>
                </a:solidFill>
              </a:rPr>
              <a:t>Setup</a:t>
            </a:r>
            <a:endParaRPr/>
          </a:p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lphaLcPeriod"/>
            </a:pPr>
            <a:r>
              <a:rPr lang="en" sz="1700">
                <a:solidFill>
                  <a:schemeClr val="dk2"/>
                </a:solidFill>
              </a:rPr>
              <a:t>Configure Theano options</a:t>
            </a:r>
            <a:endParaRPr/>
          </a:p>
          <a:p>
            <a:pPr indent="-27940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lphaLcPeriod"/>
            </a:pPr>
            <a:r>
              <a:rPr lang="en" sz="1700">
                <a:solidFill>
                  <a:schemeClr val="dk2"/>
                </a:solidFill>
              </a:rPr>
              <a:t>Import Numpy, Pandas and Matplotlib</a:t>
            </a:r>
            <a:endParaRPr/>
          </a:p>
          <a:p>
            <a:pPr indent="-27940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lphaLcPeriod"/>
            </a:pPr>
            <a:r>
              <a:rPr lang="en" sz="1700">
                <a:solidFill>
                  <a:schemeClr val="dk2"/>
                </a:solidFill>
              </a:rPr>
              <a:t>Define folders which contain training / testing datasets</a:t>
            </a:r>
            <a:endParaRPr/>
          </a:p>
          <a:p>
            <a:pPr indent="-27940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lphaLcPeriod"/>
            </a:pPr>
            <a:r>
              <a:rPr lang="en" sz="1700">
                <a:solidFill>
                  <a:schemeClr val="dk2"/>
                </a:solidFill>
              </a:rPr>
              <a:t>Load data using Pandas API</a:t>
            </a:r>
            <a:endParaRPr/>
          </a:p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905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6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"/>
              <a:t>LAB REVIEW - IMPORT LIBRARIES #1B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9" name="Google Shape;25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807" y="1534658"/>
            <a:ext cx="6924383" cy="2660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"/>
              <a:t>LAB REVIEW - </a:t>
            </a: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DEFINE PATHS #1C</a:t>
            </a:r>
            <a:endParaRPr/>
          </a:p>
        </p:txBody>
      </p:sp>
      <p:pic>
        <p:nvPicPr>
          <p:cNvPr id="265" name="Google Shape;26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6700" y="1795237"/>
            <a:ext cx="5990596" cy="2409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LAB REVIEW - LOAD DATA #1D</a:t>
            </a:r>
            <a:endParaRPr/>
          </a:p>
        </p:txBody>
      </p:sp>
      <p:pic>
        <p:nvPicPr>
          <p:cNvPr id="271" name="Google Shape;27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0865" y="1845430"/>
            <a:ext cx="5482267" cy="1670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9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LAB REVIEW</a:t>
            </a:r>
            <a:endParaRPr/>
          </a:p>
        </p:txBody>
      </p:sp>
      <p:sp>
        <p:nvSpPr>
          <p:cNvPr id="277" name="Google Shape;277;p49"/>
          <p:cNvSpPr txBox="1"/>
          <p:nvPr>
            <p:ph idx="2" type="body"/>
          </p:nvPr>
        </p:nvSpPr>
        <p:spPr>
          <a:xfrm>
            <a:off x="430625" y="1236306"/>
            <a:ext cx="8290500" cy="3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 startAt="2"/>
            </a:pPr>
            <a:r>
              <a:rPr lang="en">
                <a:solidFill>
                  <a:schemeClr val="dk2"/>
                </a:solidFill>
              </a:rPr>
              <a:t>Data Preparation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lphaLcPeriod"/>
            </a:pPr>
            <a:r>
              <a:rPr lang="en" sz="1700">
                <a:solidFill>
                  <a:schemeClr val="dk2"/>
                </a:solidFill>
              </a:rPr>
              <a:t>Data review</a:t>
            </a:r>
            <a:endParaRPr/>
          </a:p>
          <a:p>
            <a:pPr indent="-27940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lphaLcPeriod"/>
            </a:pPr>
            <a:r>
              <a:rPr lang="en" sz="1700">
                <a:solidFill>
                  <a:schemeClr val="dk2"/>
                </a:solidFill>
              </a:rPr>
              <a:t>Data normalization</a:t>
            </a:r>
            <a:endParaRPr/>
          </a:p>
          <a:p>
            <a:pPr indent="-27940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lphaLcPeriod"/>
            </a:pPr>
            <a:r>
              <a:rPr lang="en" sz="1700">
                <a:solidFill>
                  <a:schemeClr val="dk2"/>
                </a:solidFill>
              </a:rPr>
              <a:t>Filling data gaps</a:t>
            </a:r>
            <a:endParaRPr/>
          </a:p>
          <a:p>
            <a:pPr indent="-27940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387350" lvl="1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Arial"/>
              <a:buAutoNum type="alphaLcPeriod"/>
            </a:pPr>
            <a:r>
              <a:rPr lang="en" sz="1700">
                <a:solidFill>
                  <a:schemeClr val="dk2"/>
                </a:solidFill>
              </a:rPr>
              <a:t>Data sequencing</a:t>
            </a:r>
            <a:endParaRPr/>
          </a:p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905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/>
              <a:t>LAB REVIEW – DATA REVIEW</a:t>
            </a: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#2A</a:t>
            </a:r>
            <a:endParaRPr/>
          </a:p>
        </p:txBody>
      </p:sp>
      <p:pic>
        <p:nvPicPr>
          <p:cNvPr id="283" name="Google Shape;28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479" y="1314323"/>
            <a:ext cx="8049037" cy="2942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"/>
              <a:t>LAB REVIEW – DATA REVIEW </a:t>
            </a: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#2A</a:t>
            </a:r>
            <a:endParaRPr/>
          </a:p>
        </p:txBody>
      </p:sp>
      <p:pic>
        <p:nvPicPr>
          <p:cNvPr id="289" name="Google Shape;28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289" y="1043463"/>
            <a:ext cx="8525315" cy="369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2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/>
              <a:t>LAB REVIEW – DATA REVIEW</a:t>
            </a: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#2A</a:t>
            </a:r>
            <a:endParaRPr/>
          </a:p>
        </p:txBody>
      </p:sp>
      <p:pic>
        <p:nvPicPr>
          <p:cNvPr id="295" name="Google Shape;29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4495" y="1043463"/>
            <a:ext cx="3955008" cy="3692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/>
              <a:t>LAB REVIEW – DATA REVIEW</a:t>
            </a: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#2A</a:t>
            </a:r>
            <a:endParaRPr/>
          </a:p>
        </p:txBody>
      </p:sp>
      <p:pic>
        <p:nvPicPr>
          <p:cNvPr id="301" name="Google Shape;30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6457" y="1043463"/>
            <a:ext cx="5211082" cy="3839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4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/>
              <a:t>LAB REVIEW – DATA REVIEW</a:t>
            </a: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#2A</a:t>
            </a:r>
            <a:endParaRPr/>
          </a:p>
        </p:txBody>
      </p:sp>
      <p:pic>
        <p:nvPicPr>
          <p:cNvPr id="307" name="Google Shape;30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7313" y="1043463"/>
            <a:ext cx="4949372" cy="385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PURPOSE / GOAL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1" name="Google Shape;91;p19"/>
          <p:cNvSpPr txBox="1"/>
          <p:nvPr>
            <p:ph idx="2" type="body"/>
          </p:nvPr>
        </p:nvSpPr>
        <p:spPr>
          <a:xfrm>
            <a:off x="438148" y="1752528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-292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severity of illness in patients based on information found in electronic health records (EHRs)</a:t>
            </a:r>
            <a:endParaRPr>
              <a:solidFill>
                <a:srgbClr val="000000"/>
              </a:solidFill>
            </a:endParaRPr>
          </a:p>
          <a:p>
            <a:pPr indent="-165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165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Provide feedback to clinicians when trying to assess the impact of treatment decision or raise early warning signs to flag</a:t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Trebuchet MS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Trebuchet MS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LAB REVIEW - DATA NORMALIZATION #2B</a:t>
            </a:r>
            <a:endParaRPr/>
          </a:p>
        </p:txBody>
      </p:sp>
      <p:pic>
        <p:nvPicPr>
          <p:cNvPr id="313" name="Google Shape;31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486" y="1281638"/>
            <a:ext cx="8443024" cy="2904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6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/>
              <a:t>LAB REVIEW - </a:t>
            </a: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 GAPS #</a:t>
            </a:r>
            <a:r>
              <a:rPr lang="en"/>
              <a:t>2C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9" name="Google Shape;31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535" y="1622208"/>
            <a:ext cx="8070926" cy="1848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"/>
              <a:t>LAB REVIEW - DATA GAPS #2C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5" name="Google Shape;32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4186" y="1624222"/>
            <a:ext cx="6995625" cy="2507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8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/>
              <a:t>LAB REVIEW - DATA GAPS #2C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1" name="Google Shape;33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1370" y="1043463"/>
            <a:ext cx="4721257" cy="3787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9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/>
              <a:t>LAB REVIEW - DATA GAPS #2C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7" name="Google Shape;33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137" y="1224614"/>
            <a:ext cx="8387721" cy="3270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0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LAB REVIEW - DATA SEQUENCING #</a:t>
            </a:r>
            <a:r>
              <a:rPr lang="en"/>
              <a:t>2D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3" name="Google Shape;34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289" y="1176267"/>
            <a:ext cx="7265830" cy="3720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1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/>
              <a:t>LAB REVIEW - DATA SEQUENCING #2D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9" name="Google Shape;34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368" y="1904845"/>
            <a:ext cx="8205260" cy="1400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2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/>
              <a:t>LAB REVIEW - DATA SEQUENCING #2D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5" name="Google Shape;355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2920" y="1043463"/>
            <a:ext cx="3550892" cy="3953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3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LAB </a:t>
            </a:r>
            <a:r>
              <a:rPr lang="en"/>
              <a:t>REVIEW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1" name="Google Shape;361;p63"/>
          <p:cNvSpPr txBox="1"/>
          <p:nvPr>
            <p:ph idx="2" type="body"/>
          </p:nvPr>
        </p:nvSpPr>
        <p:spPr>
          <a:xfrm>
            <a:off x="430625" y="1236306"/>
            <a:ext cx="8290500" cy="3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 startAt="3"/>
            </a:pPr>
            <a:r>
              <a:rPr lang="en">
                <a:solidFill>
                  <a:schemeClr val="dk2"/>
                </a:solidFill>
              </a:rPr>
              <a:t>Architect LSTM network using Keras and Theano</a:t>
            </a:r>
            <a:endParaRPr/>
          </a:p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 startAt="3"/>
            </a:pPr>
            <a:r>
              <a:rPr lang="en">
                <a:solidFill>
                  <a:schemeClr val="dk2"/>
                </a:solidFill>
              </a:rPr>
              <a:t>Build the model (feed data into network for training)</a:t>
            </a:r>
            <a:endParaRPr/>
          </a:p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 startAt="3"/>
            </a:pPr>
            <a:r>
              <a:rPr lang="en">
                <a:solidFill>
                  <a:schemeClr val="dk2"/>
                </a:solidFill>
              </a:rPr>
              <a:t>Evaluate model using validation (test) data</a:t>
            </a:r>
            <a:endParaRPr/>
          </a:p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 startAt="3"/>
            </a:pPr>
            <a:r>
              <a:rPr lang="en">
                <a:solidFill>
                  <a:schemeClr val="dk2"/>
                </a:solidFill>
              </a:rPr>
              <a:t>Visualize results</a:t>
            </a:r>
            <a:endParaRPr/>
          </a:p>
          <a:p>
            <a:pPr indent="-254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81000" lvl="0" marL="381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rabicPeriod" startAt="3"/>
            </a:pPr>
            <a:r>
              <a:rPr lang="en">
                <a:solidFill>
                  <a:schemeClr val="dk2"/>
                </a:solidFill>
              </a:rPr>
              <a:t>Compare baseline to PRISM3 and PIM2</a:t>
            </a:r>
            <a:endParaRPr/>
          </a:p>
          <a:p>
            <a:pPr indent="-1905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4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/>
              <a:t>LAB REVIEW - ARCHITECT</a:t>
            </a: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LSTM #</a:t>
            </a:r>
            <a:r>
              <a:rPr lang="en"/>
              <a:t>3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67" name="Google Shape;367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08" y="1043463"/>
            <a:ext cx="7511780" cy="3787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WHAT THIS LAB IS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7" name="Google Shape;97;p20"/>
          <p:cNvSpPr txBox="1"/>
          <p:nvPr>
            <p:ph idx="2" type="body"/>
          </p:nvPr>
        </p:nvSpPr>
        <p:spPr>
          <a:xfrm>
            <a:off x="426718" y="1265950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-292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Discussion</a:t>
            </a:r>
            <a:r>
              <a:rPr lang="en">
                <a:solidFill>
                  <a:srgbClr val="000000"/>
                </a:solidFill>
              </a:rPr>
              <a:t> on the tools, techniques and processes commonly used to build RNN / LSTM networks to evaluate EHRs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2921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Introduction to aspects of RNNs, LSTMs, Keras, Theano, Pandas, Numpy and Matplotlib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2921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Guided, h</a:t>
            </a:r>
            <a:r>
              <a:rPr b="0" i="0" lang="en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ands-on exercise using the </a:t>
            </a:r>
            <a:r>
              <a:rPr lang="en">
                <a:solidFill>
                  <a:srgbClr val="000000"/>
                </a:solidFill>
              </a:rPr>
              <a:t>tools noted above</a:t>
            </a:r>
            <a:r>
              <a:rPr b="0" i="0" lang="en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>
                <a:solidFill>
                  <a:srgbClr val="000000"/>
                </a:solidFill>
              </a:rPr>
              <a:t>to build a LSTM network to evaluate EHRs 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Trebuchet MS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Trebuchet MS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5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/>
              <a:t>LAB REVIEW - ARCHITECT LSTM #3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3" name="Google Shape;37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653" y="1542347"/>
            <a:ext cx="8104691" cy="2295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6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LAB REVIEW – BUILD / TRAIN MODEL #</a:t>
            </a:r>
            <a:r>
              <a:rPr lang="en"/>
              <a:t>4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79" name="Google Shape;37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745" y="1111616"/>
            <a:ext cx="8172505" cy="2909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7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/>
              <a:t>LAB REVIEW – EVALUATE MODEL</a:t>
            </a: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#</a:t>
            </a:r>
            <a:r>
              <a:rPr lang="en"/>
              <a:t>5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5" name="Google Shape;38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299" y="1161407"/>
            <a:ext cx="7515871" cy="110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564" y="2267638"/>
            <a:ext cx="3119149" cy="1168378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7"/>
          <p:cNvSpPr txBox="1"/>
          <p:nvPr/>
        </p:nvSpPr>
        <p:spPr>
          <a:xfrm>
            <a:off x="4384241" y="2363107"/>
            <a:ext cx="3263100" cy="13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is, we have 2690 patient encounters for testing, and at each of the observations the model predicts survivability. Lets plot some predictions!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8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LAB REVIEW - </a:t>
            </a:r>
            <a:r>
              <a:rPr lang="en"/>
              <a:t>VISUALIZE RESULTS</a:t>
            </a: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#</a:t>
            </a:r>
            <a:r>
              <a:rPr lang="en"/>
              <a:t>6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3" name="Google Shape;39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102" y="1133477"/>
            <a:ext cx="4249871" cy="278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4973" y="1289548"/>
            <a:ext cx="4217093" cy="2474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9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LAB REVIEW - COMPARE BASELINE #</a:t>
            </a:r>
            <a:r>
              <a:rPr lang="en"/>
              <a:t>7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0" name="Google Shape;40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060" y="1043463"/>
            <a:ext cx="3958369" cy="19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3060" y="2936307"/>
            <a:ext cx="6228610" cy="2021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70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/>
              <a:t>LAB REVIEW - COMPARE BASELINE #7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07" name="Google Shape;407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145" y="1353682"/>
            <a:ext cx="8473704" cy="278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1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lang="en"/>
              <a:t>LAB REVIEW - COMPARE BASELINE #7</a:t>
            </a:r>
            <a:endParaRPr b="1" i="0" sz="3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13" name="Google Shape;41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6458" y="1309202"/>
            <a:ext cx="4032250" cy="3008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7116" y="1043463"/>
            <a:ext cx="3635374" cy="3847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2"/>
          <p:cNvSpPr txBox="1"/>
          <p:nvPr>
            <p:ph type="title"/>
          </p:nvPr>
        </p:nvSpPr>
        <p:spPr>
          <a:xfrm>
            <a:off x="419165" y="40736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WHAT ELSE?</a:t>
            </a:r>
            <a:endParaRPr/>
          </a:p>
        </p:txBody>
      </p:sp>
      <p:sp>
        <p:nvSpPr>
          <p:cNvPr id="420" name="Google Shape;420;p72"/>
          <p:cNvSpPr txBox="1"/>
          <p:nvPr>
            <p:ph idx="2" type="body"/>
          </p:nvPr>
        </p:nvSpPr>
        <p:spPr>
          <a:xfrm>
            <a:off x="430625" y="1413832"/>
            <a:ext cx="8290500" cy="31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-292100" lvl="0" marL="2921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Many ways to explore and improve model:</a:t>
            </a:r>
            <a:endParaRPr/>
          </a:p>
          <a:p>
            <a:pPr indent="-17780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28575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Add a second and third LSTM layer to the network</a:t>
            </a:r>
            <a:endParaRPr/>
          </a:p>
          <a:p>
            <a:pPr indent="-17780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28575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Change the number of layers and the number of neurons in those layers</a:t>
            </a:r>
            <a:endParaRPr/>
          </a:p>
          <a:p>
            <a:pPr indent="-17780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28575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Change some of the meta parameters in the network configuration like dropout or learning rate, etc.</a:t>
            </a:r>
            <a:endParaRPr/>
          </a:p>
          <a:p>
            <a:pPr indent="-17780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-28575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Try using a CNN? Does it outperform the RNN / LSTM model?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WHAT THIS LAB IS NOT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430625" y="1752528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-292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 to machine learning from first principles</a:t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292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>
                <a:solidFill>
                  <a:srgbClr val="000000"/>
                </a:solidFill>
              </a:rPr>
              <a:t>Explanation of</a:t>
            </a:r>
            <a:r>
              <a:rPr b="0" i="0" lang="en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electronic health records</a:t>
            </a:r>
            <a:endParaRPr>
              <a:solidFill>
                <a:srgbClr val="000000"/>
              </a:solidFill>
            </a:endParaRPr>
          </a:p>
          <a:p>
            <a:pPr indent="-292100" lvl="0" marL="2921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Rigorous mathematical formalism of neural networks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2921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Survey of all the features and options of </a:t>
            </a:r>
            <a:r>
              <a:rPr lang="en">
                <a:solidFill>
                  <a:srgbClr val="000000"/>
                </a:solidFill>
              </a:rPr>
              <a:t>Keras / Theano</a:t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Trebuchet MS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Trebuchet MS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ASSUMPTIONS</a:t>
            </a:r>
            <a:endParaRPr/>
          </a:p>
        </p:txBody>
      </p:sp>
      <p:sp>
        <p:nvSpPr>
          <p:cNvPr id="109" name="Google Shape;109;p22"/>
          <p:cNvSpPr txBox="1"/>
          <p:nvPr>
            <p:ph idx="2" type="body"/>
          </p:nvPr>
        </p:nvSpPr>
        <p:spPr>
          <a:xfrm>
            <a:off x="430625" y="1257759"/>
            <a:ext cx="8290500" cy="3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-292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You are familiar with:</a:t>
            </a:r>
            <a:endParaRPr/>
          </a:p>
          <a:p>
            <a:pPr indent="-165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8575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Concept of electronic health records</a:t>
            </a:r>
            <a:endParaRPr/>
          </a:p>
          <a:p>
            <a:pPr indent="-15240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28575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Basics of n</a:t>
            </a:r>
            <a:r>
              <a:rPr b="0" i="0" lang="en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eural networks</a:t>
            </a:r>
            <a:endParaRPr/>
          </a:p>
          <a:p>
            <a:pPr indent="-17780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62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Basics of Pandas, Numpy and Matplotlib</a:t>
            </a:r>
            <a:endParaRPr/>
          </a:p>
          <a:p>
            <a:pPr indent="0" lvl="1" marL="482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b="0" i="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2921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Helpful to have:</a:t>
            </a:r>
            <a:endParaRPr b="0" i="0" sz="18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1" marL="76200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" sz="1700">
                <a:solidFill>
                  <a:schemeClr val="dk2"/>
                </a:solidFill>
              </a:rPr>
              <a:t>Familiarity with recurrent neural network (RNNs)</a:t>
            </a:r>
            <a:endParaRPr b="0" i="0" sz="17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Trebuchet MS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Trebuchet MS"/>
              <a:buNone/>
            </a:pPr>
            <a:r>
              <a:t/>
            </a:r>
            <a:endParaRPr b="0" i="0" sz="17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15289" y="551021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TAKE AWAYS</a:t>
            </a:r>
            <a:endParaRPr/>
          </a:p>
        </p:txBody>
      </p:sp>
      <p:sp>
        <p:nvSpPr>
          <p:cNvPr id="115" name="Google Shape;115;p23"/>
          <p:cNvSpPr txBox="1"/>
          <p:nvPr>
            <p:ph idx="2" type="body"/>
          </p:nvPr>
        </p:nvSpPr>
        <p:spPr>
          <a:xfrm>
            <a:off x="430625" y="1752528"/>
            <a:ext cx="82905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075" lIns="76200" spcFirstLastPara="1" rIns="76200" wrap="square" tIns="38075">
            <a:noAutofit/>
          </a:bodyPr>
          <a:lstStyle/>
          <a:p>
            <a:pPr indent="-292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">
                <a:solidFill>
                  <a:schemeClr val="dk2"/>
                </a:solidFill>
              </a:rPr>
              <a:t>Ability to</a:t>
            </a:r>
            <a:r>
              <a:rPr b="0" i="0" lang="en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setup your own recurrent neural network workflow </a:t>
            </a:r>
            <a:r>
              <a:rPr lang="en">
                <a:solidFill>
                  <a:schemeClr val="dk2"/>
                </a:solidFill>
              </a:rPr>
              <a:t>using Keras / Theano and </a:t>
            </a:r>
            <a:r>
              <a:rPr b="0" i="0" lang="en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adapt it to your use case </a:t>
            </a:r>
            <a:endParaRPr/>
          </a:p>
          <a:p>
            <a:pPr indent="-165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292100" lvl="0" marL="2921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Know where to go for more info on RNNs, Keras and Theano</a:t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2921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Familiarity with </a:t>
            </a:r>
            <a:r>
              <a:rPr lang="en">
                <a:solidFill>
                  <a:schemeClr val="dk2"/>
                </a:solidFill>
              </a:rPr>
              <a:t>data preparation process using Pandas, Numpy and Keras</a:t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/>
          <p:nvPr/>
        </p:nvSpPr>
        <p:spPr>
          <a:xfrm>
            <a:off x="0" y="29646"/>
            <a:ext cx="9093900" cy="514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38075" lIns="76200" spcFirstLastPara="1" rIns="76200" wrap="square" tIns="380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4"/>
          <p:cNvSpPr txBox="1"/>
          <p:nvPr>
            <p:ph idx="4294967295" type="title"/>
          </p:nvPr>
        </p:nvSpPr>
        <p:spPr>
          <a:xfrm>
            <a:off x="536276" y="2276263"/>
            <a:ext cx="77439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38075" lIns="76200" spcFirstLastPara="1" rIns="76200" wrap="square" tIns="38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Trebuchet MS"/>
              <a:buNone/>
            </a:pPr>
            <a:r>
              <a:rPr lang="en">
                <a:solidFill>
                  <a:srgbClr val="000000"/>
                </a:solidFill>
              </a:rPr>
              <a:t>RNN / LSTM</a:t>
            </a:r>
            <a:r>
              <a:rPr lang="en">
                <a:solidFill>
                  <a:schemeClr val="lt1"/>
                </a:solidFill>
              </a:rPr>
              <a:t> </a:t>
            </a:r>
            <a:endParaRPr b="1" i="0" sz="3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